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15421" userDrawn="1">
          <p15:clr>
            <a:srgbClr val="A4A3A4"/>
          </p15:clr>
        </p15:guide>
        <p15:guide id="4" orient="horz" pos="4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9"/>
    <a:srgbClr val="D8E8EE"/>
    <a:srgbClr val="D6F0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25" d="100"/>
          <a:sy n="25" d="100"/>
        </p:scale>
        <p:origin x="2766" y="-540"/>
      </p:cViewPr>
      <p:guideLst>
        <p:guide orient="horz" pos="22225"/>
        <p:guide pos="453"/>
        <p:guide pos="15421"/>
        <p:guide orient="horz" pos="4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os Djuric" userId="7ac78c0c42dbebbd" providerId="LiveId" clId="{5A4F18B7-719B-4F5B-A614-9884C949D226}"/>
    <pc:docChg chg="modSld">
      <pc:chgData name="Uros Djuric" userId="7ac78c0c42dbebbd" providerId="LiveId" clId="{5A4F18B7-719B-4F5B-A614-9884C949D226}" dt="2026-04-30T21:11:43.306" v="12" actId="20577"/>
      <pc:docMkLst>
        <pc:docMk/>
      </pc:docMkLst>
      <pc:sldChg chg="modSp mod">
        <pc:chgData name="Uros Djuric" userId="7ac78c0c42dbebbd" providerId="LiveId" clId="{5A4F18B7-719B-4F5B-A614-9884C949D226}" dt="2026-04-30T21:11:43.306" v="12" actId="20577"/>
        <pc:sldMkLst>
          <pc:docMk/>
          <pc:sldMk cId="3233681413" sldId="257"/>
        </pc:sldMkLst>
        <pc:spChg chg="mod">
          <ac:chgData name="Uros Djuric" userId="7ac78c0c42dbebbd" providerId="LiveId" clId="{5A4F18B7-719B-4F5B-A614-9884C949D226}" dt="2026-04-30T21:11:43.306" v="12" actId="20577"/>
          <ac:spMkLst>
            <pc:docMk/>
            <pc:sldMk cId="3233681413" sldId="257"/>
            <ac:spMk id="14" creationId="{BFE9FB95-07DE-5AFC-EBE5-7EE7E7F824E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982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832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534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36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82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82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667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512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965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486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466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1513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995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262078-BCCE-4C46-B79F-DCE0E27260F6}" type="datetimeFigureOut">
              <a:rPr lang="sr-Latn-RS" smtClean="0"/>
              <a:t>30.4.2026.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806C12-FE5D-49F7-99E8-902A0C7B532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363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7E9EF99-7BEA-55C7-A33E-EABE6661C3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0781" y="739713"/>
            <a:ext cx="2261337" cy="2598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C68893-E81C-297C-3D1C-AEE789868C18}"/>
              </a:ext>
            </a:extLst>
          </p:cNvPr>
          <p:cNvSpPr txBox="1"/>
          <p:nvPr/>
        </p:nvSpPr>
        <p:spPr>
          <a:xfrm>
            <a:off x="4813300" y="739713"/>
            <a:ext cx="3969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379"/>
                </a:solidFill>
                <a:latin typeface="Univers" panose="020B0503020202020204" pitchFamily="34" charset="0"/>
              </a:rPr>
              <a:t>1</a:t>
            </a:r>
            <a:r>
              <a:rPr lang="sr-Latn-RS" sz="3200" dirty="0">
                <a:solidFill>
                  <a:srgbClr val="007379"/>
                </a:solidFill>
                <a:latin typeface="Univers" panose="020B0503020202020204" pitchFamily="34" charset="0"/>
              </a:rPr>
              <a:t>9. КОНГРЕС </a:t>
            </a:r>
            <a:r>
              <a:rPr lang="sr-Latn-RS" sz="3200" b="1" dirty="0">
                <a:solidFill>
                  <a:srgbClr val="007379"/>
                </a:solidFill>
                <a:latin typeface="Univers" panose="020B0503020202020204" pitchFamily="34" charset="0"/>
              </a:rPr>
              <a:t>ГЕОЛОГА СРБИЈЕ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BD64E-510C-7D27-2443-B42BC4CC4702}"/>
              </a:ext>
            </a:extLst>
          </p:cNvPr>
          <p:cNvSpPr txBox="1"/>
          <p:nvPr/>
        </p:nvSpPr>
        <p:spPr>
          <a:xfrm>
            <a:off x="4813300" y="1794079"/>
            <a:ext cx="39694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rgbClr val="007379"/>
                </a:solidFill>
                <a:latin typeface="Univers" panose="020B0503020202020204" pitchFamily="34" charset="0"/>
              </a:rPr>
              <a:t>ГЕОЛОГИЈОМ ДО ОДРЖИВИХ РЕШЕЊА</a:t>
            </a:r>
            <a:endParaRPr lang="sr-Latn-RS" sz="2400" b="1" dirty="0">
              <a:solidFill>
                <a:srgbClr val="007379"/>
              </a:solidFill>
              <a:latin typeface="Univers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C819B-75A1-A2C1-B79F-E447548E8115}"/>
              </a:ext>
            </a:extLst>
          </p:cNvPr>
          <p:cNvSpPr txBox="1"/>
          <p:nvPr/>
        </p:nvSpPr>
        <p:spPr>
          <a:xfrm>
            <a:off x="4813300" y="2565902"/>
            <a:ext cx="39694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rgbClr val="007379"/>
                </a:solidFill>
                <a:latin typeface="Univers" panose="020B0503020202020204" pitchFamily="34" charset="0"/>
              </a:rPr>
              <a:t>Борско језеро</a:t>
            </a:r>
          </a:p>
          <a:p>
            <a:r>
              <a:rPr lang="sr-Cyrl-RS" sz="2400" dirty="0">
                <a:solidFill>
                  <a:srgbClr val="007379"/>
                </a:solidFill>
                <a:latin typeface="Univers" panose="020B0503020202020204" pitchFamily="34" charset="0"/>
              </a:rPr>
              <a:t>3-6. јун 2026.</a:t>
            </a:r>
            <a:endParaRPr lang="sr-Latn-RS" sz="2400" dirty="0">
              <a:solidFill>
                <a:srgbClr val="007379"/>
              </a:solidFill>
              <a:latin typeface="Univers" panose="020B0503020202020204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FE9FB95-07DE-5AFC-EBE5-7EE7E7F8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487" y="3679442"/>
            <a:ext cx="23400000" cy="31320000"/>
          </a:xfrm>
          <a:solidFill>
            <a:schemeClr val="bg1"/>
          </a:solidFill>
          <a:ln>
            <a:solidFill>
              <a:srgbClr val="007379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r-Cyrl-RS" sz="4000" b="1" dirty="0">
                <a:latin typeface="Univers" panose="020B0503020202020204" pitchFamily="34" charset="0"/>
              </a:rPr>
              <a:t>УПУТСТВО ЗА ИЗРАДУ ПОСТЕРА</a:t>
            </a:r>
            <a:r>
              <a:rPr lang="en-US" sz="4000" b="1" dirty="0">
                <a:latin typeface="Univers" panose="020B0503020202020204" pitchFamily="34" charset="0"/>
              </a:rPr>
              <a:t> / </a:t>
            </a:r>
            <a:r>
              <a:rPr lang="sr-Latn-RS" sz="4000" b="1" dirty="0">
                <a:latin typeface="Univers" panose="020B0503020202020204" pitchFamily="34" charset="0"/>
              </a:rPr>
              <a:t>POSTER </a:t>
            </a:r>
            <a:r>
              <a:rPr lang="en-US" sz="4000" b="1" dirty="0">
                <a:latin typeface="Univers" panose="020B0503020202020204" pitchFamily="34" charset="0"/>
              </a:rPr>
              <a:t>TEMPLATE</a:t>
            </a:r>
            <a:endParaRPr lang="sr-Cyrl-RS" sz="4000" b="1" dirty="0">
              <a:latin typeface="Univers" panose="020B0503020202020204" pitchFamily="34" charset="0"/>
            </a:endParaRPr>
          </a:p>
          <a:p>
            <a:endParaRPr lang="sr-Latn-BA" sz="3200" dirty="0">
              <a:latin typeface="Univers" panose="020B0503020202020204" pitchFamily="34" charset="0"/>
            </a:endParaRPr>
          </a:p>
          <a:p>
            <a:endParaRPr lang="sr-Latn-BA" sz="32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l-GR" sz="32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l-GR" sz="32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l-GR" sz="32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l-GR" sz="32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l-GR" sz="32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l-GR" sz="32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l-GR" sz="32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l-GR" sz="32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l-GR" sz="32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l-GR" sz="32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l-GR" sz="3200" dirty="0">
              <a:latin typeface="Univers" panose="020B0503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6CF715-120B-E7BF-B43C-38C232C44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61" y="6170954"/>
            <a:ext cx="7010819" cy="101105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772677-3676-BA5E-8398-35B1D0F5879F}"/>
              </a:ext>
            </a:extLst>
          </p:cNvPr>
          <p:cNvSpPr txBox="1"/>
          <p:nvPr/>
        </p:nvSpPr>
        <p:spPr>
          <a:xfrm>
            <a:off x="1095832" y="6308482"/>
            <a:ext cx="15565725" cy="410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519995" rtl="0" eaLnBrk="1" fontAlgn="auto" latinLnBrk="0" hangingPunct="1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Постер треба да садржи: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  <a:p>
            <a:pPr marL="0" marR="0" lvl="0" indent="0" algn="l" defTabSz="2519995" rtl="0" eaLnBrk="1" fontAlgn="auto" latinLnBrk="0" hangingPunct="1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</a:b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Наслов рада, ауторе и институције, увод/циљ, методе, резултате и закључак.</a:t>
            </a:r>
            <a:endParaRPr kumimoji="0" lang="sr-Latn-B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  <a:p>
            <a:pPr marL="0" marR="0" lvl="0" indent="0" algn="l" defTabSz="2519995" rtl="0" eaLnBrk="1" fontAlgn="auto" latinLnBrk="0" hangingPunct="1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Препоручује се јасан и читљив дизајн са довољно великим фонтом.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  <a:p>
            <a:pPr algn="ctr" defTabSz="2519995">
              <a:lnSpc>
                <a:spcPct val="90000"/>
              </a:lnSpc>
              <a:spcBef>
                <a:spcPts val="2756"/>
              </a:spcBef>
              <a:defRPr/>
            </a:pPr>
            <a:r>
              <a:rPr lang="sr-Cyrl-RS" sz="3200" u="sng" dirty="0">
                <a:latin typeface="Univers" panose="020B0503020202020204" pitchFamily="34" charset="0"/>
              </a:rPr>
              <a:t>Можете користити овај шаблон као основу за израду постера</a:t>
            </a:r>
            <a:r>
              <a:rPr lang="sr-Cyrl-RS" sz="3200" u="sng" dirty="0"/>
              <a:t>.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E910E-C372-0559-F26E-ADE0A8CA5A26}"/>
              </a:ext>
            </a:extLst>
          </p:cNvPr>
          <p:cNvSpPr txBox="1"/>
          <p:nvPr/>
        </p:nvSpPr>
        <p:spPr>
          <a:xfrm>
            <a:off x="4360703" y="14575886"/>
            <a:ext cx="12605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r-Cyrl-RS" sz="3200" dirty="0">
                <a:latin typeface="Univers" panose="020B0503020202020204" pitchFamily="34" charset="0"/>
              </a:rPr>
              <a:t>Максималне димензије: </a:t>
            </a:r>
            <a:r>
              <a:rPr lang="sr-Cyrl-RS" sz="3200" b="1" dirty="0">
                <a:latin typeface="Univers" panose="020B0503020202020204" pitchFamily="34" charset="0"/>
              </a:rPr>
              <a:t>70 × 100 </a:t>
            </a:r>
            <a:r>
              <a:rPr lang="en-US" sz="3200" b="1" dirty="0">
                <a:latin typeface="Univers" panose="020B0503020202020204" pitchFamily="34" charset="0"/>
              </a:rPr>
              <a:t>cm</a:t>
            </a:r>
          </a:p>
          <a:p>
            <a:pPr algn="r"/>
            <a:r>
              <a:rPr lang="sr-Cyrl-RS" sz="3200" dirty="0">
                <a:latin typeface="Univers" panose="020B0503020202020204" pitchFamily="34" charset="0"/>
              </a:rPr>
              <a:t>Оријентација: </a:t>
            </a:r>
            <a:r>
              <a:rPr lang="sr-Cyrl-RS" sz="3200" b="1" dirty="0">
                <a:latin typeface="Univers" panose="020B0503020202020204" pitchFamily="34" charset="0"/>
              </a:rPr>
              <a:t>усправна (</a:t>
            </a:r>
            <a:r>
              <a:rPr lang="en-US" sz="3200" b="1" dirty="0">
                <a:latin typeface="Univers" panose="020B0503020202020204" pitchFamily="34" charset="0"/>
              </a:rPr>
              <a:t>portrait</a:t>
            </a:r>
            <a:r>
              <a:rPr lang="en-US" sz="3200" dirty="0">
                <a:latin typeface="Univers" panose="020B0503020202020204" pitchFamily="34" charset="0"/>
              </a:rPr>
              <a:t>)</a:t>
            </a:r>
            <a:endParaRPr lang="sr-Latn-BA" sz="3200" dirty="0">
              <a:latin typeface="Univers" panose="020B0503020202020204" pitchFamily="34" charset="0"/>
            </a:endParaRPr>
          </a:p>
          <a:p>
            <a:pPr algn="r"/>
            <a:r>
              <a:rPr lang="el-GR" sz="3200" dirty="0">
                <a:latin typeface="Univers" panose="020B0503020202020204" pitchFamily="34" charset="0"/>
              </a:rPr>
              <a:t>Π</a:t>
            </a:r>
            <a:r>
              <a:rPr lang="ru-RU" sz="3200" dirty="0">
                <a:latin typeface="Univers" panose="020B0503020202020204" pitchFamily="34" charset="0"/>
              </a:rPr>
              <a:t>остер се поставља на пано предвиђен за учеснике</a:t>
            </a:r>
            <a:endParaRPr lang="el-GR" sz="3200" dirty="0">
              <a:latin typeface="Univers" panose="020B05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1C2A01-D627-1AF7-6F8F-7454617C322D}"/>
              </a:ext>
            </a:extLst>
          </p:cNvPr>
          <p:cNvSpPr txBox="1"/>
          <p:nvPr/>
        </p:nvSpPr>
        <p:spPr>
          <a:xfrm>
            <a:off x="1748978" y="17186333"/>
            <a:ext cx="2119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Univers" panose="020B0503020202020204" pitchFamily="34" charset="0"/>
              </a:rPr>
              <a:t>Молимо да постере поставите у термину предвиђеном програмом конгреса</a:t>
            </a:r>
            <a:r>
              <a:rPr lang="el-GR" sz="3200" b="1" dirty="0">
                <a:latin typeface="Univers" panose="020B0503020202020204" pitchFamily="34" charset="0"/>
              </a:rPr>
              <a:t> </a:t>
            </a:r>
            <a:endParaRPr lang="en-US" sz="3200" b="1" dirty="0">
              <a:latin typeface="Univers" panose="020B05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A271C6-9BAC-846C-0F4A-C591B684519C}"/>
              </a:ext>
            </a:extLst>
          </p:cNvPr>
          <p:cNvSpPr txBox="1"/>
          <p:nvPr/>
        </p:nvSpPr>
        <p:spPr>
          <a:xfrm>
            <a:off x="8313995" y="19639803"/>
            <a:ext cx="15765685" cy="463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19995">
              <a:lnSpc>
                <a:spcPct val="90000"/>
              </a:lnSpc>
              <a:spcBef>
                <a:spcPts val="2756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Univers" panose="020B0503020202020204" pitchFamily="34" charset="0"/>
              </a:rPr>
              <a:t>The poster should include</a:t>
            </a:r>
            <a:r>
              <a:rPr lang="en-US" sz="3200" b="1" dirty="0"/>
              <a:t>:</a:t>
            </a:r>
          </a:p>
          <a:p>
            <a:pPr defTabSz="2519995">
              <a:lnSpc>
                <a:spcPct val="90000"/>
              </a:lnSpc>
              <a:spcBef>
                <a:spcPts val="2756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Univers" panose="020B0503020202020204" pitchFamily="34" charset="0"/>
              </a:rPr>
              <a:t>Title of the paper, authors and affiliations, introduction/objective, methods, results, and conclusion.</a:t>
            </a:r>
          </a:p>
          <a:p>
            <a:pPr defTabSz="2519995">
              <a:lnSpc>
                <a:spcPct val="90000"/>
              </a:lnSpc>
              <a:spcBef>
                <a:spcPts val="2756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Univers" panose="020B0503020202020204" pitchFamily="34" charset="0"/>
              </a:rPr>
              <a:t>A clear and readable design with sufficiently large font is recommended.</a:t>
            </a:r>
          </a:p>
          <a:p>
            <a:pPr algn="ctr" defTabSz="2519995">
              <a:lnSpc>
                <a:spcPct val="90000"/>
              </a:lnSpc>
              <a:spcBef>
                <a:spcPts val="2756"/>
              </a:spcBef>
              <a:defRPr/>
            </a:pPr>
            <a:br>
              <a:rPr lang="en-US" sz="3200" dirty="0"/>
            </a:br>
            <a:r>
              <a:rPr lang="en-US" sz="3200" u="sng" dirty="0">
                <a:latin typeface="Univers" panose="020B0503020202020204" pitchFamily="34" charset="0"/>
              </a:rPr>
              <a:t>You may use this template as a basis for creating your poster.</a:t>
            </a:r>
          </a:p>
          <a:p>
            <a:pPr marL="0" marR="0" lvl="0" indent="0" algn="l" defTabSz="2519995" rtl="0" eaLnBrk="1" fontAlgn="auto" latinLnBrk="0" hangingPunct="1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4A83A9-7907-88AE-153C-89114D74C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32" y="19615390"/>
            <a:ext cx="7010819" cy="101105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F34ABBA-D27C-50AF-E7C6-78DE4254E0B7}"/>
              </a:ext>
            </a:extLst>
          </p:cNvPr>
          <p:cNvSpPr txBox="1"/>
          <p:nvPr/>
        </p:nvSpPr>
        <p:spPr>
          <a:xfrm>
            <a:off x="8313994" y="27629153"/>
            <a:ext cx="1263011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latin typeface="Univers" panose="020B0503020202020204" pitchFamily="34" charset="0"/>
              </a:rPr>
              <a:t>Maximum dimensions:</a:t>
            </a:r>
            <a:r>
              <a:rPr lang="en-US" sz="3200" dirty="0">
                <a:latin typeface="Univers" panose="020B0503020202020204" pitchFamily="34" charset="0"/>
              </a:rPr>
              <a:t> 70 × 100 cm</a:t>
            </a:r>
            <a:br>
              <a:rPr lang="en-US" sz="3200" dirty="0">
                <a:latin typeface="Univers" panose="020B0503020202020204" pitchFamily="34" charset="0"/>
              </a:rPr>
            </a:br>
            <a:r>
              <a:rPr lang="en-US" sz="3200" b="1" dirty="0">
                <a:latin typeface="Univers" panose="020B0503020202020204" pitchFamily="34" charset="0"/>
              </a:rPr>
              <a:t>Orientation:</a:t>
            </a:r>
            <a:r>
              <a:rPr lang="en-US" sz="3200" dirty="0">
                <a:latin typeface="Univers" panose="020B0503020202020204" pitchFamily="34" charset="0"/>
              </a:rPr>
              <a:t> portrait</a:t>
            </a:r>
          </a:p>
          <a:p>
            <a:pPr>
              <a:buNone/>
            </a:pPr>
            <a:r>
              <a:rPr lang="en-US" sz="3200" dirty="0">
                <a:latin typeface="Univers" panose="020B0503020202020204" pitchFamily="34" charset="0"/>
              </a:rPr>
              <a:t>The poster should be mounted on the panel designated for participants.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AA573C-11A4-C75A-C9AD-B281F90CAA8E}"/>
              </a:ext>
            </a:extLst>
          </p:cNvPr>
          <p:cNvSpPr txBox="1"/>
          <p:nvPr/>
        </p:nvSpPr>
        <p:spPr>
          <a:xfrm>
            <a:off x="3061449" y="30770522"/>
            <a:ext cx="195942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Univers" panose="020B0503020202020204" pitchFamily="34" charset="0"/>
              </a:rPr>
              <a:t>Participants are kindly requested to mount their posters during the time slot specified in the congress program.</a:t>
            </a:r>
          </a:p>
        </p:txBody>
      </p:sp>
    </p:spTree>
    <p:extLst>
      <p:ext uri="{BB962C8B-B14F-4D97-AF65-F5344CB8AC3E}">
        <p14:creationId xmlns:p14="http://schemas.microsoft.com/office/powerpoint/2010/main" val="323368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191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Univers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Uroš Đurić</dc:creator>
  <cp:lastModifiedBy>Uroš Đurić</cp:lastModifiedBy>
  <cp:revision>10</cp:revision>
  <dcterms:created xsi:type="dcterms:W3CDTF">2026-04-27T12:18:17Z</dcterms:created>
  <dcterms:modified xsi:type="dcterms:W3CDTF">2026-04-30T21:11:50Z</dcterms:modified>
</cp:coreProperties>
</file>